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256" r:id="rId2"/>
    <p:sldId id="258" r:id="rId3"/>
    <p:sldId id="259" r:id="rId4"/>
    <p:sldId id="260" r:id="rId5"/>
    <p:sldId id="261" r:id="rId6"/>
    <p:sldId id="262" r:id="rId7"/>
    <p:sldId id="263" r:id="rId8"/>
    <p:sldId id="264" r:id="rId9"/>
    <p:sldId id="265" r:id="rId10"/>
    <p:sldId id="266" r:id="rId11"/>
  </p:sldIdLst>
  <p:sldSz cx="9144000" cy="6858000" type="screen4x3"/>
  <p:notesSz cx="6858000" cy="9926638"/>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43"/>
    <p:restoredTop sz="94674"/>
  </p:normalViewPr>
  <p:slideViewPr>
    <p:cSldViewPr snapToGrid="0" snapToObjects="1">
      <p:cViewPr varScale="1">
        <p:scale>
          <a:sx n="102" d="100"/>
          <a:sy n="102" d="100"/>
        </p:scale>
        <p:origin x="-9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4" y="0"/>
            <a:ext cx="2971800" cy="496332"/>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5CE2EE12-D97C-412C-B33B-38821E1B6F16}" type="datetimeFigureOut">
              <a:rPr lang="en-US"/>
              <a:pPr>
                <a:defRPr/>
              </a:pPr>
              <a:t>2/16/2018</a:t>
            </a:fld>
            <a:endParaRPr lang="en-US"/>
          </a:p>
        </p:txBody>
      </p:sp>
      <p:sp>
        <p:nvSpPr>
          <p:cNvPr id="4" name="Footer Placeholder 3"/>
          <p:cNvSpPr>
            <a:spLocks noGrp="1"/>
          </p:cNvSpPr>
          <p:nvPr>
            <p:ph type="ftr" sz="quarter" idx="2"/>
          </p:nvPr>
        </p:nvSpPr>
        <p:spPr>
          <a:xfrm>
            <a:off x="1" y="9428584"/>
            <a:ext cx="2971800" cy="496332"/>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4" y="9428584"/>
            <a:ext cx="2971800" cy="496332"/>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6FAFD652-F955-4DDC-B3A3-4F13A3BBEFE9}" type="slidenum">
              <a:rPr lang="en-US"/>
              <a:pPr>
                <a:defRPr/>
              </a:pPr>
              <a:t>‹#›</a:t>
            </a:fld>
            <a:endParaRPr lang="en-US"/>
          </a:p>
        </p:txBody>
      </p:sp>
    </p:spTree>
    <p:extLst>
      <p:ext uri="{BB962C8B-B14F-4D97-AF65-F5344CB8AC3E}">
        <p14:creationId xmlns:p14="http://schemas.microsoft.com/office/powerpoint/2010/main" val="1863073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1800" cy="496332"/>
          </a:xfrm>
          <a:prstGeom prst="rect">
            <a:avLst/>
          </a:prstGeom>
        </p:spPr>
        <p:txBody>
          <a:bodyPr vert="horz" lIns="92446" tIns="46223" rIns="92446" bIns="46223"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4" y="0"/>
            <a:ext cx="2971800" cy="496332"/>
          </a:xfrm>
          <a:prstGeom prst="rect">
            <a:avLst/>
          </a:prstGeom>
        </p:spPr>
        <p:txBody>
          <a:bodyPr vert="horz" lIns="92446" tIns="46223" rIns="92446" bIns="46223" rtlCol="0"/>
          <a:lstStyle>
            <a:lvl1pPr algn="r" fontAlgn="auto">
              <a:spcBef>
                <a:spcPts val="0"/>
              </a:spcBef>
              <a:spcAft>
                <a:spcPts val="0"/>
              </a:spcAft>
              <a:defRPr sz="1200" smtClean="0">
                <a:latin typeface="+mn-lt"/>
              </a:defRPr>
            </a:lvl1pPr>
          </a:lstStyle>
          <a:p>
            <a:pPr>
              <a:defRPr/>
            </a:pPr>
            <a:fld id="{702B6302-293D-471A-A51F-54884E49138A}" type="datetimeFigureOut">
              <a:rPr lang="en-US"/>
              <a:pPr>
                <a:defRPr/>
              </a:pPr>
              <a:t>2/16/2018</a:t>
            </a:fld>
            <a:endParaRPr lang="en-US"/>
          </a:p>
        </p:txBody>
      </p:sp>
      <p:sp>
        <p:nvSpPr>
          <p:cNvPr id="4" name="Slide Image Placeholder 3"/>
          <p:cNvSpPr>
            <a:spLocks noGrp="1" noRot="1" noChangeAspect="1"/>
          </p:cNvSpPr>
          <p:nvPr>
            <p:ph type="sldImg" idx="2"/>
          </p:nvPr>
        </p:nvSpPr>
        <p:spPr>
          <a:xfrm>
            <a:off x="949325" y="744538"/>
            <a:ext cx="4960938" cy="3722687"/>
          </a:xfrm>
          <a:prstGeom prst="rect">
            <a:avLst/>
          </a:prstGeom>
          <a:noFill/>
          <a:ln w="12700">
            <a:solidFill>
              <a:prstClr val="black"/>
            </a:solidFill>
          </a:ln>
        </p:spPr>
        <p:txBody>
          <a:bodyPr vert="horz" lIns="92446" tIns="46223" rIns="92446" bIns="46223" rtlCol="0" anchor="ctr"/>
          <a:lstStyle/>
          <a:p>
            <a:pPr lvl="0"/>
            <a:endParaRPr lang="en-US" noProof="0"/>
          </a:p>
        </p:txBody>
      </p:sp>
      <p:sp>
        <p:nvSpPr>
          <p:cNvPr id="5" name="Notes Placeholder 4"/>
          <p:cNvSpPr>
            <a:spLocks noGrp="1"/>
          </p:cNvSpPr>
          <p:nvPr>
            <p:ph type="body" sz="quarter" idx="3"/>
          </p:nvPr>
        </p:nvSpPr>
        <p:spPr>
          <a:xfrm>
            <a:off x="685800" y="4715153"/>
            <a:ext cx="5486400" cy="4466987"/>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9428584"/>
            <a:ext cx="2971800" cy="496332"/>
          </a:xfrm>
          <a:prstGeom prst="rect">
            <a:avLst/>
          </a:prstGeom>
        </p:spPr>
        <p:txBody>
          <a:bodyPr vert="horz" lIns="92446" tIns="46223" rIns="92446" bIns="46223"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4" y="9428584"/>
            <a:ext cx="2971800" cy="496332"/>
          </a:xfrm>
          <a:prstGeom prst="rect">
            <a:avLst/>
          </a:prstGeom>
        </p:spPr>
        <p:txBody>
          <a:bodyPr vert="horz" lIns="92446" tIns="46223" rIns="92446" bIns="46223" rtlCol="0" anchor="b"/>
          <a:lstStyle>
            <a:lvl1pPr algn="r" fontAlgn="auto">
              <a:spcBef>
                <a:spcPts val="0"/>
              </a:spcBef>
              <a:spcAft>
                <a:spcPts val="0"/>
              </a:spcAft>
              <a:defRPr sz="1200" smtClean="0">
                <a:latin typeface="+mn-lt"/>
              </a:defRPr>
            </a:lvl1pPr>
          </a:lstStyle>
          <a:p>
            <a:pPr>
              <a:defRPr/>
            </a:pPr>
            <a:fld id="{399F4CE9-6942-4B48-8AE1-A5EC5311888E}" type="slidenum">
              <a:rPr lang="en-US"/>
              <a:pPr>
                <a:defRPr/>
              </a:pPr>
              <a:t>‹#›</a:t>
            </a:fld>
            <a:endParaRPr lang="en-US"/>
          </a:p>
        </p:txBody>
      </p:sp>
    </p:spTree>
    <p:extLst>
      <p:ext uri="{BB962C8B-B14F-4D97-AF65-F5344CB8AC3E}">
        <p14:creationId xmlns:p14="http://schemas.microsoft.com/office/powerpoint/2010/main" val="1110391320"/>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43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22345997-4FDA-41CE-AC9D-C0B28ED6DBAE}" type="slidenum">
              <a:rPr lang="en-US" altLang="el-GR" smtClean="0">
                <a:latin typeface="Calibri" pitchFamily="34" charset="0"/>
              </a:rPr>
              <a:pPr/>
              <a:t>2</a:t>
            </a:fld>
            <a:endParaRPr lang="en-US" altLang="el-GR" smtClean="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536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B48D5F51-27C8-4766-8BB7-FBC57584833C}" type="slidenum">
              <a:rPr lang="en-US" altLang="el-GR" smtClean="0">
                <a:latin typeface="Calibri" pitchFamily="34" charset="0"/>
              </a:rPr>
              <a:pPr/>
              <a:t>3</a:t>
            </a:fld>
            <a:endParaRPr lang="en-US" altLang="el-GR" smtClean="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638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2E347C2A-3502-4355-88BE-546FF542D8F0}" type="slidenum">
              <a:rPr lang="en-US" altLang="el-GR" smtClean="0">
                <a:latin typeface="Calibri" pitchFamily="34" charset="0"/>
              </a:rPr>
              <a:pPr/>
              <a:t>4</a:t>
            </a:fld>
            <a:endParaRPr lang="en-US" altLang="el-GR" smtClean="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741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3A23406C-D456-46E2-8E52-1326630B5136}" type="slidenum">
              <a:rPr lang="en-US" altLang="el-GR" smtClean="0">
                <a:latin typeface="Calibri" pitchFamily="34" charset="0"/>
              </a:rPr>
              <a:pPr/>
              <a:t>5</a:t>
            </a:fld>
            <a:endParaRPr lang="en-US" altLang="el-GR"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8436"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59BB2D33-0F96-40DF-BD02-968FA840351A}" type="slidenum">
              <a:rPr lang="en-US" altLang="el-GR" smtClean="0">
                <a:latin typeface="Calibri" pitchFamily="34" charset="0"/>
              </a:rPr>
              <a:pPr/>
              <a:t>6</a:t>
            </a:fld>
            <a:endParaRPr lang="en-US" altLang="el-GR"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1946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B1041751-9464-4494-9D6D-2B723D36B5D4}" type="slidenum">
              <a:rPr lang="en-US" altLang="el-GR" smtClean="0">
                <a:latin typeface="Calibri" pitchFamily="34" charset="0"/>
              </a:rPr>
              <a:pPr/>
              <a:t>7</a:t>
            </a:fld>
            <a:endParaRPr lang="en-US" altLang="el-GR"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0484"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8F0D9D4D-B96F-4712-BAEF-425174E17747}" type="slidenum">
              <a:rPr lang="en-US" altLang="el-GR" smtClean="0">
                <a:latin typeface="Calibri" pitchFamily="34" charset="0"/>
              </a:rPr>
              <a:pPr/>
              <a:t>8</a:t>
            </a:fld>
            <a:endParaRPr lang="en-US" altLang="el-GR" smtClean="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smtClean="0"/>
          </a:p>
        </p:txBody>
      </p:sp>
      <p:sp>
        <p:nvSpPr>
          <p:cNvPr id="2150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E2E54E6B-ED7A-46B3-B895-C0FB5B8CCBB7}" type="slidenum">
              <a:rPr lang="en-US" altLang="el-GR" smtClean="0">
                <a:latin typeface="Calibri" pitchFamily="34" charset="0"/>
              </a:rPr>
              <a:pPr/>
              <a:t>9</a:t>
            </a:fld>
            <a:endParaRPr lang="en-US" altLang="el-GR" smtClean="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l-GR" altLang="el-GR" dirty="0" smtClean="0"/>
          </a:p>
        </p:txBody>
      </p:sp>
      <p:sp>
        <p:nvSpPr>
          <p:cNvPr id="22532"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fld id="{1CB0D5DE-58DE-4E47-95FE-FD85B56F1A12}" type="slidenum">
              <a:rPr lang="en-US" altLang="el-GR" smtClean="0">
                <a:latin typeface="Calibri" pitchFamily="34" charset="0"/>
              </a:rPr>
              <a:pPr/>
              <a:t>10</a:t>
            </a:fld>
            <a:endParaRPr lang="en-US" altLang="el-GR"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2096CFE-CF4A-448B-B394-E57A2C0BC197}" type="datetime1">
              <a:rPr lang="en-US"/>
              <a:pPr>
                <a:defRPr/>
              </a:pPr>
              <a:t>2/16/2018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F46107-AB57-45BB-AFB3-E9E1292C26F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B08140-BB66-428F-B313-515A55FEAF2E}" type="datetime1">
              <a:rPr lang="en-US"/>
              <a:pPr>
                <a:defRPr/>
              </a:pPr>
              <a:t>2/16/2018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FB845D2-1C94-41C7-97EB-57FCA84560B9}"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D386486-F17B-4EC7-AF95-33CB55F2F142}" type="datetime1">
              <a:rPr lang="en-US"/>
              <a:pPr>
                <a:defRPr/>
              </a:pPr>
              <a:t>2/16/2018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8DC7D3F-AC8C-4722-A506-9A707922DE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56E77B6-427D-4B11-B151-B645222E982B}" type="datetime1">
              <a:rPr lang="en-US"/>
              <a:pPr>
                <a:defRPr/>
              </a:pPr>
              <a:t>2/16/2018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6FBA20-CAC5-4638-B88A-85C187454C5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76E33F-4667-4867-9FB3-1ABB547BD30B}" type="datetime1">
              <a:rPr lang="en-US"/>
              <a:pPr>
                <a:defRPr/>
              </a:pPr>
              <a:t>2/16/2018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6547C2F-2B0A-4754-AE56-6B309BBF7B7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3DE702-F9AF-4529-B79A-2C628C0DA692}" type="datetime1">
              <a:rPr lang="en-US"/>
              <a:pPr>
                <a:defRPr/>
              </a:pPr>
              <a:t>2/16/2018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568F1D9-5189-4E4B-9D61-87EA1F80ED5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52B096DC-E256-4A06-9684-9CDA9FAE3FE4}" type="datetime1">
              <a:rPr lang="en-US"/>
              <a:pPr>
                <a:defRPr/>
              </a:pPr>
              <a:t>2/16/2018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5123561-2247-4205-8EB5-60BF5374090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9C58142-DF2F-45F2-BF92-8F4B6EF9EC31}" type="datetime1">
              <a:rPr lang="en-US"/>
              <a:pPr>
                <a:defRPr/>
              </a:pPr>
              <a:t>2/16/2018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9F8CF7-4A76-4D89-B826-FEBC9D5D8C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681AA22-ED68-431B-98A8-E672887086DF}" type="datetime1">
              <a:rPr lang="en-US"/>
              <a:pPr>
                <a:defRPr/>
              </a:pPr>
              <a:t>2/16/2018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6FAA2F1-E35D-4B87-8175-313A2FBCC64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C8857C1-220D-4A2F-90F7-2982BEF20869}" type="datetime1">
              <a:rPr lang="en-US"/>
              <a:pPr>
                <a:defRPr/>
              </a:pPr>
              <a:t>2/16/2018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B1A7FFF-2B6F-4497-A901-B355C7D19F7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24EB4A2-0496-40CD-AFCC-8943BC8C2CFC}" type="datetime1">
              <a:rPr lang="en-US"/>
              <a:pPr>
                <a:defRPr/>
              </a:pPr>
              <a:t>2/16/2018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E5AE09A-D2A0-4BE5-B792-71895293421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32776E3-A796-47A5-8500-1183DDDE8D11}" type="datetime1">
              <a:rPr lang="en-US"/>
              <a:pPr>
                <a:defRPr/>
              </a:pPr>
              <a:t>2/16/2018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8DED7802-B322-45B3-91A9-A64A074DC27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47053" y="2416629"/>
            <a:ext cx="5309118" cy="1875453"/>
          </a:xfrm>
        </p:spPr>
        <p:txBody>
          <a:bodyPr rtlCol="0" anchor="t">
            <a:noAutofit/>
          </a:bodyPr>
          <a:lstStyle/>
          <a:p>
            <a:pPr fontAlgn="auto">
              <a:spcAft>
                <a:spcPts val="0"/>
              </a:spcAft>
              <a:defRPr/>
            </a:pPr>
            <a:r>
              <a:rPr lang="el-GR" altLang="el-GR" sz="1600" b="1" dirty="0">
                <a:solidFill>
                  <a:srgbClr val="404040"/>
                </a:solidFill>
                <a:latin typeface="Verdana" pitchFamily="34" charset="0"/>
                <a:ea typeface="Verdana" pitchFamily="34" charset="0"/>
                <a:cs typeface="Verdana" pitchFamily="34" charset="0"/>
              </a:rPr>
              <a:t>ΠΕΡΙΦΕΡΕΙΑΚΑ ΕΠΙΧΕΙΡΗΣΙΑΚΑ ΠΡΟΓΡΑΜΜΑΤΑ</a:t>
            </a:r>
            <a:br>
              <a:rPr lang="el-GR" altLang="el-GR" sz="1600" b="1" dirty="0">
                <a:solidFill>
                  <a:srgbClr val="404040"/>
                </a:solidFill>
                <a:latin typeface="Verdana" pitchFamily="34" charset="0"/>
                <a:ea typeface="Verdana" pitchFamily="34" charset="0"/>
                <a:cs typeface="Verdana" pitchFamily="34" charset="0"/>
              </a:rPr>
            </a:br>
            <a:r>
              <a:rPr lang="el-GR" altLang="el-GR" sz="1600" b="1" dirty="0">
                <a:solidFill>
                  <a:srgbClr val="404040"/>
                </a:solidFill>
                <a:latin typeface="Verdana" pitchFamily="34" charset="0"/>
                <a:ea typeface="Verdana" pitchFamily="34" charset="0"/>
                <a:cs typeface="Verdana" pitchFamily="34" charset="0"/>
              </a:rPr>
              <a:t/>
            </a:r>
            <a:br>
              <a:rPr lang="el-GR" altLang="el-GR" sz="1600" b="1" dirty="0">
                <a:solidFill>
                  <a:srgbClr val="404040"/>
                </a:solidFill>
                <a:latin typeface="Verdana" pitchFamily="34" charset="0"/>
                <a:ea typeface="Verdana" pitchFamily="34" charset="0"/>
                <a:cs typeface="Verdana" pitchFamily="34" charset="0"/>
              </a:rPr>
            </a:br>
            <a:r>
              <a:rPr lang="el-GR" altLang="el-GR" sz="1600" b="1" dirty="0" smtClean="0">
                <a:solidFill>
                  <a:srgbClr val="404040"/>
                </a:solidFill>
                <a:latin typeface="Verdana" pitchFamily="34" charset="0"/>
                <a:ea typeface="Verdana" pitchFamily="34" charset="0"/>
                <a:cs typeface="Verdana" pitchFamily="34" charset="0"/>
              </a:rPr>
              <a:t/>
            </a:r>
            <a:br>
              <a:rPr lang="el-GR" altLang="el-GR" sz="1600" b="1" dirty="0" smtClean="0">
                <a:solidFill>
                  <a:srgbClr val="404040"/>
                </a:solidFill>
                <a:latin typeface="Verdana" pitchFamily="34" charset="0"/>
                <a:ea typeface="Verdana" pitchFamily="34" charset="0"/>
                <a:cs typeface="Verdana" pitchFamily="34" charset="0"/>
              </a:rPr>
            </a:br>
            <a:r>
              <a:rPr lang="el-GR" altLang="el-GR" sz="1600" b="1" dirty="0" smtClean="0">
                <a:solidFill>
                  <a:srgbClr val="404040"/>
                </a:solidFill>
                <a:latin typeface="Verdana" pitchFamily="34" charset="0"/>
                <a:ea typeface="Verdana" pitchFamily="34" charset="0"/>
                <a:cs typeface="Verdana" pitchFamily="34" charset="0"/>
              </a:rPr>
              <a:t>Ημερίδα </a:t>
            </a:r>
            <a:r>
              <a:rPr lang="el-GR" altLang="el-GR" sz="1600" b="1" dirty="0">
                <a:solidFill>
                  <a:srgbClr val="404040"/>
                </a:solidFill>
                <a:latin typeface="Verdana" pitchFamily="34" charset="0"/>
                <a:ea typeface="Verdana" pitchFamily="34" charset="0"/>
                <a:cs typeface="Verdana" pitchFamily="34" charset="0"/>
              </a:rPr>
              <a:t>για τη λειτουργία των Κέντρων Κοινότητας</a:t>
            </a:r>
            <a:r>
              <a:rPr lang="en-US" altLang="el-GR" sz="1600" b="1" dirty="0">
                <a:solidFill>
                  <a:srgbClr val="404040"/>
                </a:solidFill>
                <a:latin typeface="Verdana" pitchFamily="34" charset="0"/>
                <a:ea typeface="Verdana" pitchFamily="34" charset="0"/>
                <a:cs typeface="Verdana" pitchFamily="34" charset="0"/>
              </a:rPr>
              <a:t/>
            </a:r>
            <a:br>
              <a:rPr lang="en-US" altLang="el-GR" sz="1600" b="1" dirty="0">
                <a:solidFill>
                  <a:srgbClr val="404040"/>
                </a:solidFill>
                <a:latin typeface="Verdana" pitchFamily="34" charset="0"/>
                <a:ea typeface="Verdana" pitchFamily="34" charset="0"/>
                <a:cs typeface="Verdana" pitchFamily="34" charset="0"/>
              </a:rPr>
            </a:br>
            <a:endParaRPr lang="en-US" sz="1600" b="1" dirty="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4096139" y="4605385"/>
            <a:ext cx="4613049" cy="698340"/>
          </a:xfrm>
        </p:spPr>
        <p:txBody>
          <a:bodyPr rtlCol="0">
            <a:normAutofit/>
          </a:bodyPr>
          <a:lstStyle/>
          <a:p>
            <a:pPr eaLnBrk="1" hangingPunct="1">
              <a:lnSpc>
                <a:spcPct val="80000"/>
              </a:lnSpc>
            </a:pPr>
            <a:r>
              <a:rPr lang="el-GR" altLang="el-GR" sz="1400" dirty="0" smtClean="0">
                <a:solidFill>
                  <a:schemeClr val="tx1"/>
                </a:solidFill>
                <a:latin typeface="Verdana" pitchFamily="34" charset="0"/>
                <a:ea typeface="Verdana" pitchFamily="34" charset="0"/>
                <a:cs typeface="Verdana" pitchFamily="34" charset="0"/>
              </a:rPr>
              <a:t>Χρήστος </a:t>
            </a:r>
            <a:r>
              <a:rPr lang="el-GR" altLang="el-GR" sz="1400" dirty="0" err="1" smtClean="0">
                <a:solidFill>
                  <a:schemeClr val="tx1"/>
                </a:solidFill>
                <a:latin typeface="Verdana" pitchFamily="34" charset="0"/>
                <a:ea typeface="Verdana" pitchFamily="34" charset="0"/>
                <a:cs typeface="Verdana" pitchFamily="34" charset="0"/>
              </a:rPr>
              <a:t>Κύρκογλου</a:t>
            </a:r>
            <a:endParaRPr lang="el-GR" altLang="el-GR" sz="1400" dirty="0">
              <a:solidFill>
                <a:schemeClr val="tx1"/>
              </a:solidFill>
              <a:latin typeface="Verdana" pitchFamily="34" charset="0"/>
              <a:ea typeface="Verdana" pitchFamily="34" charset="0"/>
              <a:cs typeface="Verdana" pitchFamily="34" charset="0"/>
            </a:endParaRPr>
          </a:p>
          <a:p>
            <a:pPr eaLnBrk="1" hangingPunct="1">
              <a:lnSpc>
                <a:spcPct val="80000"/>
              </a:lnSpc>
            </a:pPr>
            <a:r>
              <a:rPr lang="el-GR" altLang="el-GR" sz="1400" dirty="0">
                <a:solidFill>
                  <a:schemeClr val="tx1"/>
                </a:solidFill>
                <a:latin typeface="Verdana" pitchFamily="34" charset="0"/>
                <a:ea typeface="Verdana" pitchFamily="34" charset="0"/>
                <a:cs typeface="Verdana" pitchFamily="34" charset="0"/>
              </a:rPr>
              <a:t>          </a:t>
            </a:r>
          </a:p>
          <a:p>
            <a:pPr eaLnBrk="1" hangingPunct="1">
              <a:lnSpc>
                <a:spcPct val="80000"/>
              </a:lnSpc>
            </a:pPr>
            <a:r>
              <a:rPr lang="el-GR" altLang="el-GR" sz="1400" dirty="0" smtClean="0">
                <a:solidFill>
                  <a:schemeClr val="tx1"/>
                </a:solidFill>
                <a:latin typeface="Verdana" pitchFamily="34" charset="0"/>
                <a:ea typeface="Verdana" pitchFamily="34" charset="0"/>
                <a:cs typeface="Verdana" pitchFamily="34" charset="0"/>
              </a:rPr>
              <a:t>Προϊστάμενος Μονάδας </a:t>
            </a:r>
            <a:r>
              <a:rPr lang="el-GR" altLang="el-GR" sz="1400" dirty="0">
                <a:solidFill>
                  <a:schemeClr val="tx1"/>
                </a:solidFill>
                <a:latin typeface="Verdana" pitchFamily="34" charset="0"/>
                <a:ea typeface="Verdana" pitchFamily="34" charset="0"/>
                <a:cs typeface="Verdana" pitchFamily="34" charset="0"/>
              </a:rPr>
              <a:t>Β΄ ΕΥΣΕΚΤ</a:t>
            </a:r>
            <a:endParaRPr lang="en-US" sz="14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4294967295"/>
          </p:nvPr>
        </p:nvSpPr>
        <p:spPr>
          <a:xfrm>
            <a:off x="250825" y="2046288"/>
            <a:ext cx="8435975" cy="3816350"/>
          </a:xfrm>
        </p:spPr>
        <p:txBody>
          <a:bodyPr/>
          <a:lstStyle/>
          <a:p>
            <a:pPr algn="ctr" eaLnBrk="1" hangingPunct="1">
              <a:lnSpc>
                <a:spcPct val="90000"/>
              </a:lnSpc>
              <a:buFont typeface="Arial" charset="0"/>
              <a:buNone/>
            </a:pPr>
            <a:endParaRPr lang="el-GR" altLang="el-GR" sz="1900" dirty="0" smtClean="0">
              <a:sym typeface="Wingdings" pitchFamily="2" charset="2"/>
            </a:endParaRPr>
          </a:p>
          <a:p>
            <a:pPr algn="ctr" eaLnBrk="1" hangingPunct="1">
              <a:lnSpc>
                <a:spcPct val="90000"/>
              </a:lnSpc>
              <a:buFont typeface="Arial" charset="0"/>
              <a:buNone/>
            </a:pPr>
            <a:endParaRPr lang="el-GR" altLang="el-GR" sz="19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l-GR" altLang="el-GR" sz="19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r>
              <a:rPr lang="el-GR" altLang="el-GR" sz="2000" b="1" dirty="0" smtClean="0">
                <a:latin typeface="Verdana" pitchFamily="34" charset="0"/>
                <a:ea typeface="Verdana" pitchFamily="34" charset="0"/>
                <a:cs typeface="Verdana" pitchFamily="34" charset="0"/>
                <a:sym typeface="Wingdings" pitchFamily="2" charset="2"/>
              </a:rPr>
              <a:t>Ευχαριστώ </a:t>
            </a:r>
            <a:r>
              <a:rPr lang="el-GR" altLang="el-GR" sz="2000" b="1" dirty="0" smtClean="0">
                <a:latin typeface="Verdana" pitchFamily="34" charset="0"/>
                <a:ea typeface="Verdana" pitchFamily="34" charset="0"/>
                <a:cs typeface="Verdana" pitchFamily="34" charset="0"/>
                <a:sym typeface="Wingdings" pitchFamily="2" charset="2"/>
              </a:rPr>
              <a:t>για την προσοχή σας</a:t>
            </a:r>
            <a:r>
              <a:rPr lang="el-GR" altLang="el-GR" sz="2000" b="1" dirty="0" smtClean="0">
                <a:latin typeface="Verdana" pitchFamily="34" charset="0"/>
                <a:ea typeface="Verdana" pitchFamily="34" charset="0"/>
                <a:cs typeface="Verdana" pitchFamily="34" charset="0"/>
                <a:sym typeface="Wingdings" pitchFamily="2" charset="2"/>
              </a:rPr>
              <a:t>!</a:t>
            </a: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a:latin typeface="Verdana" pitchFamily="34" charset="0"/>
              <a:ea typeface="Verdana" pitchFamily="34" charset="0"/>
              <a:cs typeface="Verdana" pitchFamily="34" charset="0"/>
              <a:sym typeface="Wingdings" pitchFamily="2" charset="2"/>
            </a:endParaRPr>
          </a:p>
          <a:p>
            <a:pPr algn="ctr">
              <a:buNone/>
              <a:defRPr/>
            </a:pPr>
            <a:r>
              <a:rPr lang="el-GR" sz="2000" dirty="0">
                <a:sym typeface="Wingdings" pitchFamily="2" charset="2"/>
              </a:rPr>
              <a:t>Χρήστος </a:t>
            </a:r>
            <a:r>
              <a:rPr lang="el-GR" sz="2000" dirty="0" err="1">
                <a:sym typeface="Wingdings" pitchFamily="2" charset="2"/>
              </a:rPr>
              <a:t>Κύρκογλου</a:t>
            </a:r>
            <a:endParaRPr lang="el-GR" sz="2000" dirty="0">
              <a:sym typeface="Wingdings" pitchFamily="2" charset="2"/>
            </a:endParaRPr>
          </a:p>
          <a:p>
            <a:pPr algn="ctr">
              <a:buNone/>
              <a:defRPr/>
            </a:pPr>
            <a:r>
              <a:rPr lang="el-GR" sz="2000" dirty="0">
                <a:sym typeface="Wingdings" pitchFamily="2" charset="2"/>
              </a:rPr>
              <a:t>210 52 71 402</a:t>
            </a:r>
          </a:p>
          <a:p>
            <a:pPr algn="ctr">
              <a:buNone/>
              <a:defRPr/>
            </a:pPr>
            <a:r>
              <a:rPr lang="en-US" sz="2000" dirty="0" smtClean="0">
                <a:sym typeface="Wingdings" pitchFamily="2" charset="2"/>
              </a:rPr>
              <a:t>xkirkoglou@mou.gr</a:t>
            </a:r>
            <a:endParaRPr lang="en-US" sz="2000" dirty="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algn="ctr" eaLnBrk="1" hangingPunct="1">
              <a:lnSpc>
                <a:spcPct val="90000"/>
              </a:lnSpc>
              <a:buFont typeface="Arial" charset="0"/>
              <a:buNone/>
            </a:pPr>
            <a:endParaRPr lang="en-US" altLang="el-GR" sz="2000" b="1" dirty="0" smtClean="0">
              <a:latin typeface="Verdana" pitchFamily="34" charset="0"/>
              <a:ea typeface="Verdana" pitchFamily="34" charset="0"/>
              <a:cs typeface="Verdana" pitchFamily="34" charset="0"/>
              <a:sym typeface="Wingdings" pitchFamily="2" charset="2"/>
            </a:endParaRPr>
          </a:p>
          <a:p>
            <a:pPr eaLnBrk="1" hangingPunct="1">
              <a:lnSpc>
                <a:spcPct val="90000"/>
              </a:lnSpc>
              <a:buFont typeface="Arial" charset="0"/>
              <a:buNone/>
            </a:pPr>
            <a:endParaRPr lang="en-US" altLang="el-GR" sz="2600" dirty="0" smtClean="0">
              <a:sym typeface="Wingdings" pitchFamily="2" charset="2"/>
            </a:endParaRPr>
          </a:p>
          <a:p>
            <a:pPr eaLnBrk="1" hangingPunct="1">
              <a:lnSpc>
                <a:spcPct val="90000"/>
              </a:lnSpc>
              <a:buFont typeface="Arial" charset="0"/>
              <a:buNone/>
            </a:pPr>
            <a:endParaRPr lang="en-US" altLang="el-GR" sz="2600" dirty="0" smtClean="0">
              <a:sym typeface="Wingdings" pitchFamily="2" charset="2"/>
            </a:endParaRPr>
          </a:p>
          <a:p>
            <a:pPr algn="ctr" eaLnBrk="1" hangingPunct="1">
              <a:lnSpc>
                <a:spcPct val="90000"/>
              </a:lnSpc>
              <a:buFont typeface="Arial" charset="0"/>
              <a:buNone/>
            </a:pPr>
            <a:endParaRPr lang="en-US" altLang="el-GR" sz="2200" dirty="0" smtClean="0">
              <a:sym typeface="Wingdings" pitchFamily="2" charset="2"/>
            </a:endParaRPr>
          </a:p>
          <a:p>
            <a:pPr lvl="1" eaLnBrk="1" hangingPunct="1">
              <a:lnSpc>
                <a:spcPct val="90000"/>
              </a:lnSpc>
              <a:buFont typeface="Wingdings" pitchFamily="2" charset="2"/>
              <a:buNone/>
            </a:pPr>
            <a:r>
              <a:rPr lang="en-US" altLang="el-GR" sz="1900" dirty="0" smtClean="0">
                <a:sym typeface="Wingdings" pitchFamily="2" charset="2"/>
              </a:rPr>
              <a:t>                                    </a:t>
            </a:r>
          </a:p>
          <a:p>
            <a:pPr lvl="1" eaLnBrk="1" hangingPunct="1">
              <a:lnSpc>
                <a:spcPct val="90000"/>
              </a:lnSpc>
              <a:buFont typeface="Wingdings" pitchFamily="2" charset="2"/>
              <a:buNone/>
            </a:pPr>
            <a:endParaRPr lang="en-US" altLang="el-GR" sz="2200" dirty="0" smtClean="0"/>
          </a:p>
        </p:txBody>
      </p:sp>
      <p:sp>
        <p:nvSpPr>
          <p:cNvPr id="12291"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defRPr/>
            </a:pPr>
            <a:endParaRPr lang="el-GR" altLang="el-GR" sz="1600" b="1" smtClean="0">
              <a:solidFill>
                <a:schemeClr val="tx1">
                  <a:alpha val="36000"/>
                </a:schemeClr>
              </a:solidFill>
            </a:endParaRPr>
          </a:p>
        </p:txBody>
      </p:sp>
    </p:spTree>
    <p:extLst>
      <p:ext uri="{BB962C8B-B14F-4D97-AF65-F5344CB8AC3E}">
        <p14:creationId xmlns:p14="http://schemas.microsoft.com/office/powerpoint/2010/main" val="34758665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Α. Στόχευση πολιτικής</a:t>
            </a:r>
            <a:endParaRPr lang="en-US" altLang="el-GR" sz="2000" b="1" smtClean="0">
              <a:latin typeface="Verdana" pitchFamily="34" charset="0"/>
              <a:ea typeface="Verdana" pitchFamily="34" charset="0"/>
              <a:cs typeface="Verdana" pitchFamily="34" charset="0"/>
            </a:endParaRPr>
          </a:p>
        </p:txBody>
      </p:sp>
      <p:sp>
        <p:nvSpPr>
          <p:cNvPr id="3075" name="Content Placeholder 2"/>
          <p:cNvSpPr>
            <a:spLocks noGrp="1"/>
          </p:cNvSpPr>
          <p:nvPr>
            <p:ph idx="1"/>
          </p:nvPr>
        </p:nvSpPr>
        <p:spPr>
          <a:xfrm>
            <a:off x="206375" y="2046288"/>
            <a:ext cx="8299450" cy="3379787"/>
          </a:xfrm>
        </p:spPr>
        <p:txBody>
          <a:bodyPr/>
          <a:lstStyle/>
          <a:p>
            <a:pPr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Παροχή ενός ευρέως φάσματος ποιοτικών υπηρεσιών </a:t>
            </a:r>
            <a:r>
              <a:rPr lang="en-US" altLang="el-GR" sz="2000" dirty="0" smtClean="0">
                <a:latin typeface="Verdana" pitchFamily="34" charset="0"/>
                <a:ea typeface="Verdana" pitchFamily="34" charset="0"/>
                <a:cs typeface="Verdana" pitchFamily="34" charset="0"/>
              </a:rPr>
              <a:t>“One Stop Shop”</a:t>
            </a:r>
            <a:endParaRPr lang="el-GR" altLang="el-GR" sz="2000" dirty="0" smtClean="0">
              <a:latin typeface="Verdana" pitchFamily="34" charset="0"/>
              <a:ea typeface="Verdana" pitchFamily="34" charset="0"/>
              <a:cs typeface="Verdana" pitchFamily="34" charset="0"/>
            </a:endParaRPr>
          </a:p>
          <a:p>
            <a:pPr eaLnBrk="1" hangingPunct="1">
              <a:buFont typeface="Arial" charset="0"/>
              <a:buNone/>
            </a:pPr>
            <a:endParaRPr lang="el-GR" altLang="el-GR" sz="2000" dirty="0" smtClean="0">
              <a:latin typeface="Verdana" pitchFamily="34" charset="0"/>
              <a:ea typeface="Verdana" pitchFamily="34" charset="0"/>
              <a:cs typeface="Verdana" pitchFamily="34" charset="0"/>
            </a:endParaRPr>
          </a:p>
          <a:p>
            <a:pPr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Δομές συμπληρωματικές και υποστηρικτικές της Διεύθυνσης Κοινωνικής Προστασίας / Κοινωνικής Υπηρεσίας του οικείου Δήμου με στόχευση στην αποφυγή επικαλύψεων</a:t>
            </a:r>
            <a:endParaRPr lang="en-US" altLang="el-GR" sz="2000" dirty="0" smtClean="0">
              <a:latin typeface="Verdana" pitchFamily="34" charset="0"/>
              <a:ea typeface="Verdana" pitchFamily="34" charset="0"/>
              <a:cs typeface="Verdana" pitchFamily="34" charset="0"/>
            </a:endParaRPr>
          </a:p>
          <a:p>
            <a:pPr marL="0" indent="0" eaLnBrk="1" hangingPunct="1">
              <a:buNone/>
            </a:pPr>
            <a:endParaRPr lang="en-US" altLang="el-GR" sz="2000" dirty="0" smtClean="0">
              <a:latin typeface="Verdana" pitchFamily="34" charset="0"/>
              <a:ea typeface="Verdana" pitchFamily="34" charset="0"/>
              <a:cs typeface="Verdana" pitchFamily="34" charset="0"/>
            </a:endParaRPr>
          </a:p>
          <a:p>
            <a:pPr>
              <a:buFont typeface="Wingdings" pitchFamily="2" charset="2"/>
              <a:buChar char="ü"/>
            </a:pPr>
            <a:r>
              <a:rPr lang="el-GR" altLang="el-GR" sz="2000" dirty="0">
                <a:latin typeface="Verdana" pitchFamily="34" charset="0"/>
                <a:ea typeface="Verdana" pitchFamily="34" charset="0"/>
                <a:cs typeface="Verdana" pitchFamily="34" charset="0"/>
              </a:rPr>
              <a:t>Τοπικό σημείο αναφοράς για υποδοχή, εξυπηρέτηση και διασύνδεση πολιτών με υπηρεσίες και προγράμματα</a:t>
            </a:r>
          </a:p>
          <a:p>
            <a:pPr eaLnBrk="1" hangingPunct="1">
              <a:buFont typeface="Wingdings" pitchFamily="2" charset="2"/>
              <a:buChar char="ü"/>
            </a:pPr>
            <a:endParaRPr lang="en-US" altLang="el-GR" sz="2000" dirty="0" smtClean="0"/>
          </a:p>
          <a:p>
            <a:pPr eaLnBrk="1" hangingPunct="1">
              <a:buFont typeface="Arial" charset="0"/>
              <a:buNone/>
            </a:pPr>
            <a:endParaRPr lang="el-GR" altLang="el-GR" sz="2000" dirty="0" smtClean="0"/>
          </a:p>
          <a:p>
            <a:pPr eaLnBrk="1" hangingPunct="1">
              <a:buFont typeface="Wingdings" pitchFamily="2" charset="2"/>
              <a:buChar char="ü"/>
            </a:pPr>
            <a:endParaRPr lang="el-GR" altLang="el-GR" sz="2000" dirty="0" smtClean="0"/>
          </a:p>
          <a:p>
            <a:pPr eaLnBrk="1" hangingPunct="1">
              <a:buFont typeface="Arial" charset="0"/>
              <a:buNone/>
            </a:pPr>
            <a:endParaRPr lang="el-GR" altLang="el-GR" sz="2000" dirty="0" smtClean="0"/>
          </a:p>
          <a:p>
            <a:pPr eaLnBrk="1" hangingPunct="1">
              <a:buFont typeface="Wingdings" pitchFamily="2" charset="2"/>
              <a:buChar char="ü"/>
            </a:pPr>
            <a:endParaRPr lang="en-US" altLang="el-GR" sz="2000" dirty="0" smtClean="0"/>
          </a:p>
          <a:p>
            <a:pPr eaLnBrk="1" hangingPunct="1">
              <a:buFont typeface="Wingdings" pitchFamily="2" charset="2"/>
              <a:buChar char="ü"/>
            </a:pPr>
            <a:endParaRPr lang="en-US" altLang="el-GR" sz="2000" dirty="0" smtClean="0"/>
          </a:p>
          <a:p>
            <a:pPr eaLnBrk="1" hangingPunct="1">
              <a:buFont typeface="Wingdings" pitchFamily="2" charset="2"/>
              <a:buNone/>
            </a:pPr>
            <a:endParaRPr lang="en-US" altLang="el-GR" sz="2000" dirty="0" smtClean="0"/>
          </a:p>
          <a:p>
            <a:pPr eaLnBrk="1" hangingPunct="1">
              <a:buFont typeface="Wingdings" pitchFamily="2" charset="2"/>
              <a:buChar char="ü"/>
            </a:pPr>
            <a:endParaRPr lang="en-US" altLang="el-GR" sz="2000" dirty="0" smtClean="0"/>
          </a:p>
        </p:txBody>
      </p:sp>
    </p:spTree>
    <p:extLst>
      <p:ext uri="{BB962C8B-B14F-4D97-AF65-F5344CB8AC3E}">
        <p14:creationId xmlns:p14="http://schemas.microsoft.com/office/powerpoint/2010/main" val="2903698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95250" y="1225550"/>
            <a:ext cx="8782050" cy="820738"/>
          </a:xfrm>
        </p:spPr>
        <p:txBody>
          <a:bodyPr anchor="t"/>
          <a:lstStyle/>
          <a:p>
            <a:pPr eaLnBrk="1" hangingPunct="1"/>
            <a:r>
              <a:rPr lang="el-GR" altLang="el-GR" sz="2000" b="1" smtClean="0">
                <a:latin typeface="Verdana" pitchFamily="34" charset="0"/>
                <a:ea typeface="Verdana" pitchFamily="34" charset="0"/>
                <a:cs typeface="Verdana" pitchFamily="34" charset="0"/>
              </a:rPr>
              <a:t>Β.</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Βασικές αρχές λειτουργίας</a:t>
            </a:r>
            <a:br>
              <a:rPr lang="el-GR" altLang="el-GR" sz="2000" b="1" smtClean="0">
                <a:latin typeface="Verdana" pitchFamily="34" charset="0"/>
                <a:ea typeface="Verdana" pitchFamily="34" charset="0"/>
                <a:cs typeface="Verdana" pitchFamily="34" charset="0"/>
              </a:rPr>
            </a:br>
            <a:endParaRPr lang="en-US" altLang="el-GR" sz="2000" b="1" smtClean="0">
              <a:latin typeface="Verdana" pitchFamily="34" charset="0"/>
              <a:ea typeface="Verdana" pitchFamily="34" charset="0"/>
              <a:cs typeface="Verdana" pitchFamily="34" charset="0"/>
            </a:endParaRPr>
          </a:p>
        </p:txBody>
      </p:sp>
      <p:sp>
        <p:nvSpPr>
          <p:cNvPr id="4099" name="Content Placeholder 2"/>
          <p:cNvSpPr>
            <a:spLocks noGrp="1"/>
          </p:cNvSpPr>
          <p:nvPr>
            <p:ph idx="4294967295"/>
          </p:nvPr>
        </p:nvSpPr>
        <p:spPr>
          <a:xfrm>
            <a:off x="371475" y="1833563"/>
            <a:ext cx="8056563" cy="3213100"/>
          </a:xfrm>
        </p:spPr>
        <p:txBody>
          <a:bodyPr/>
          <a:lstStyle/>
          <a:p>
            <a:pPr marL="0" indent="0" eaLnBrk="1" hangingPunct="1">
              <a:lnSpc>
                <a:spcPct val="90000"/>
              </a:lnSpc>
              <a:buFont typeface="Arial" charset="0"/>
              <a:buNone/>
            </a:pPr>
            <a:endParaRPr lang="el-GR" altLang="el-GR" sz="1900" dirty="0" smtClean="0">
              <a:latin typeface="Verdana" pitchFamily="34" charset="0"/>
              <a:ea typeface="Verdana" pitchFamily="34" charset="0"/>
              <a:cs typeface="Verdana" pitchFamily="34" charset="0"/>
            </a:endParaRPr>
          </a:p>
          <a:p>
            <a:pPr marL="0" indent="0" eaLnBrk="1" hangingPunct="1">
              <a:lnSpc>
                <a:spcPct val="90000"/>
              </a:lnSpc>
            </a:pPr>
            <a:r>
              <a:rPr lang="el-GR" altLang="el-GR" sz="2000" dirty="0" smtClean="0">
                <a:latin typeface="Verdana" pitchFamily="34" charset="0"/>
                <a:ea typeface="Verdana" pitchFamily="34" charset="0"/>
                <a:cs typeface="Verdana" pitchFamily="34" charset="0"/>
              </a:rPr>
              <a:t>Εξατομικευμένη προσέγγιση</a:t>
            </a:r>
          </a:p>
          <a:p>
            <a:pPr marL="0" indent="0" eaLnBrk="1" hangingPunct="1">
              <a:lnSpc>
                <a:spcPct val="90000"/>
              </a:lnSpc>
              <a:buFont typeface="Arial" charset="0"/>
              <a:buNone/>
            </a:pPr>
            <a:endParaRPr lang="el-GR" altLang="el-GR" sz="2000" dirty="0" smtClean="0">
              <a:latin typeface="Verdana" pitchFamily="34" charset="0"/>
              <a:ea typeface="Verdana" pitchFamily="34" charset="0"/>
              <a:cs typeface="Verdana" pitchFamily="34" charset="0"/>
            </a:endParaRPr>
          </a:p>
          <a:p>
            <a:pPr marL="0" indent="0" eaLnBrk="1" hangingPunct="1">
              <a:lnSpc>
                <a:spcPct val="90000"/>
              </a:lnSpc>
            </a:pPr>
            <a:r>
              <a:rPr lang="el-GR" altLang="el-GR" sz="2000" dirty="0" smtClean="0">
                <a:latin typeface="Verdana" pitchFamily="34" charset="0"/>
                <a:ea typeface="Verdana" pitchFamily="34" charset="0"/>
                <a:cs typeface="Verdana" pitchFamily="34" charset="0"/>
              </a:rPr>
              <a:t>Σύνδεση με δημοτικές, τοπικές και κεντρικές υπηρεσίες</a:t>
            </a:r>
          </a:p>
          <a:p>
            <a:pPr marL="0" indent="0" eaLnBrk="1" hangingPunct="1">
              <a:lnSpc>
                <a:spcPct val="90000"/>
              </a:lnSpc>
              <a:buFont typeface="Arial" charset="0"/>
              <a:buNone/>
            </a:pPr>
            <a:r>
              <a:rPr lang="el-GR" altLang="el-GR" sz="2000" dirty="0" smtClean="0">
                <a:latin typeface="Verdana" pitchFamily="34" charset="0"/>
                <a:ea typeface="Verdana" pitchFamily="34" charset="0"/>
                <a:cs typeface="Verdana" pitchFamily="34" charset="0"/>
              </a:rPr>
              <a:t> </a:t>
            </a:r>
          </a:p>
          <a:p>
            <a:pPr marL="0" indent="0" eaLnBrk="1" hangingPunct="1">
              <a:lnSpc>
                <a:spcPct val="90000"/>
              </a:lnSpc>
            </a:pPr>
            <a:r>
              <a:rPr lang="el-GR" altLang="el-GR" sz="2000" dirty="0" smtClean="0">
                <a:latin typeface="Verdana" pitchFamily="34" charset="0"/>
                <a:ea typeface="Verdana" pitchFamily="34" charset="0"/>
                <a:cs typeface="Verdana" pitchFamily="34" charset="0"/>
              </a:rPr>
              <a:t>Ανάπτυξη συνεργασιών</a:t>
            </a:r>
          </a:p>
          <a:p>
            <a:pPr marL="0" indent="0" eaLnBrk="1" hangingPunct="1">
              <a:lnSpc>
                <a:spcPct val="90000"/>
              </a:lnSpc>
              <a:buFont typeface="Arial" charset="0"/>
              <a:buNone/>
            </a:pPr>
            <a:endParaRPr lang="el-GR" altLang="el-GR" sz="2000" dirty="0" smtClean="0">
              <a:latin typeface="Verdana" pitchFamily="34" charset="0"/>
              <a:ea typeface="Verdana" pitchFamily="34" charset="0"/>
              <a:cs typeface="Verdana" pitchFamily="34" charset="0"/>
            </a:endParaRPr>
          </a:p>
          <a:p>
            <a:pPr marL="0" indent="0" eaLnBrk="1" hangingPunct="1">
              <a:lnSpc>
                <a:spcPct val="90000"/>
              </a:lnSpc>
            </a:pPr>
            <a:r>
              <a:rPr lang="el-GR" altLang="el-GR" sz="2000" dirty="0" smtClean="0">
                <a:latin typeface="Verdana" pitchFamily="34" charset="0"/>
                <a:ea typeface="Verdana" pitchFamily="34" charset="0"/>
                <a:cs typeface="Verdana" pitchFamily="34" charset="0"/>
              </a:rPr>
              <a:t>Δημιουργία δικτύων (και εν γένει δικτύωση) με φορείς που υλοποιούν σχετικές δράσεις</a:t>
            </a:r>
          </a:p>
          <a:p>
            <a:pPr marL="0" indent="0" eaLnBrk="1" hangingPunct="1">
              <a:lnSpc>
                <a:spcPct val="90000"/>
              </a:lnSpc>
              <a:buFont typeface="Arial" charset="0"/>
              <a:buNone/>
            </a:pPr>
            <a:endParaRPr lang="el-GR" altLang="el-GR" sz="1900" dirty="0" smtClean="0">
              <a:latin typeface="Verdana" pitchFamily="34" charset="0"/>
              <a:ea typeface="Verdana" pitchFamily="34" charset="0"/>
              <a:cs typeface="Verdana" pitchFamily="34" charset="0"/>
            </a:endParaRPr>
          </a:p>
          <a:p>
            <a:pPr marL="0" indent="0">
              <a:lnSpc>
                <a:spcPct val="90000"/>
              </a:lnSpc>
              <a:buFont typeface="Arial" charset="0"/>
              <a:buNone/>
            </a:pPr>
            <a:endParaRPr lang="el-GR" altLang="el-GR" sz="1900" dirty="0" smtClean="0">
              <a:latin typeface="Verdana" pitchFamily="34" charset="0"/>
              <a:ea typeface="Verdana" pitchFamily="34" charset="0"/>
              <a:cs typeface="Verdana" pitchFamily="34" charset="0"/>
            </a:endParaRPr>
          </a:p>
        </p:txBody>
      </p:sp>
      <p:sp>
        <p:nvSpPr>
          <p:cNvPr id="4100"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8300310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5123" name="Content Placeholder 2"/>
          <p:cNvSpPr>
            <a:spLocks noGrp="1"/>
          </p:cNvSpPr>
          <p:nvPr>
            <p:ph idx="4294967295"/>
          </p:nvPr>
        </p:nvSpPr>
        <p:spPr>
          <a:xfrm>
            <a:off x="223838" y="1871663"/>
            <a:ext cx="8239125" cy="3986212"/>
          </a:xfrm>
        </p:spPr>
        <p:txBody>
          <a:bodyPr/>
          <a:lstStyle/>
          <a:p>
            <a:pPr marL="0" indent="0" eaLnBrk="1" hangingPunct="1">
              <a:buFont typeface="Arial" charset="0"/>
              <a:buNone/>
            </a:pPr>
            <a:r>
              <a:rPr lang="el-GR" altLang="el-GR" sz="2000" smtClean="0">
                <a:latin typeface="Verdana" pitchFamily="34" charset="0"/>
                <a:ea typeface="Verdana" pitchFamily="34" charset="0"/>
                <a:cs typeface="Verdana" pitchFamily="34" charset="0"/>
              </a:rPr>
              <a:t>Υπηρεσίες σε 3 βασικούς άξονες σύμφωνα με την οικεία ΚΥΑ (</a:t>
            </a:r>
            <a:r>
              <a:rPr lang="el-GR" altLang="el-GR" sz="2000" i="1" smtClean="0">
                <a:latin typeface="Verdana" pitchFamily="34" charset="0"/>
                <a:ea typeface="Verdana" pitchFamily="34" charset="0"/>
                <a:cs typeface="Verdana" pitchFamily="34" charset="0"/>
              </a:rPr>
              <a:t>“</a:t>
            </a:r>
            <a:r>
              <a:rPr lang="en-US" altLang="el-GR" sz="2000" i="1" smtClean="0">
                <a:latin typeface="Verdana" pitchFamily="34" charset="0"/>
                <a:ea typeface="Verdana" pitchFamily="34" charset="0"/>
                <a:cs typeface="Verdana" pitchFamily="34" charset="0"/>
              </a:rPr>
              <a:t>front desk</a:t>
            </a:r>
            <a:r>
              <a:rPr lang="el-GR" altLang="el-GR" sz="2000" i="1" smtClean="0">
                <a:latin typeface="Verdana" pitchFamily="34" charset="0"/>
                <a:ea typeface="Verdana" pitchFamily="34" charset="0"/>
                <a:cs typeface="Verdana" pitchFamily="34" charset="0"/>
              </a:rPr>
              <a:t>” υποδοχής, καταγραφής, κατεύθυνσης και παραπομπής των ωφελούμενων ατόμων)</a:t>
            </a:r>
            <a:endParaRPr lang="el-GR" altLang="el-GR" sz="2000" smtClean="0">
              <a:latin typeface="Verdana" pitchFamily="34" charset="0"/>
              <a:ea typeface="Verdana" pitchFamily="34" charset="0"/>
              <a:cs typeface="Verdana" pitchFamily="34" charset="0"/>
            </a:endParaRP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Α) Υποδοχή -Ενημέρωση - Υποστήριξη των πολιτών</a:t>
            </a: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Β) Συνεργασία με Υπηρεσίες και Δομές</a:t>
            </a:r>
          </a:p>
          <a:p>
            <a:pPr marL="400050" lvl="1" indent="0">
              <a:buFont typeface="Arial" charset="0"/>
              <a:buNone/>
            </a:pPr>
            <a:endParaRPr lang="el-GR" altLang="el-GR" sz="2000" smtClean="0">
              <a:latin typeface="Verdana" pitchFamily="34" charset="0"/>
              <a:ea typeface="Verdana" pitchFamily="34" charset="0"/>
              <a:cs typeface="Verdana" pitchFamily="34" charset="0"/>
            </a:endParaRPr>
          </a:p>
          <a:p>
            <a:pPr marL="400050" lvl="1" indent="0">
              <a:buFont typeface="Arial" charset="0"/>
              <a:buNone/>
            </a:pPr>
            <a:r>
              <a:rPr lang="el-GR" altLang="el-GR" sz="2000" smtClean="0">
                <a:latin typeface="Verdana" pitchFamily="34" charset="0"/>
                <a:ea typeface="Verdana" pitchFamily="34" charset="0"/>
                <a:cs typeface="Verdana" pitchFamily="34" charset="0"/>
              </a:rPr>
              <a:t>Γ) Παροχή Υπηρεσιών που αποσκοπούν στη βελτίωση του βιοτικού επιπέδου και διασφαλίζουν την κοινωνική ένταξη των ωφελούμενων</a:t>
            </a:r>
          </a:p>
        </p:txBody>
      </p:sp>
      <p:sp>
        <p:nvSpPr>
          <p:cNvPr id="5124"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252717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833438" y="1225550"/>
            <a:ext cx="7067550" cy="538163"/>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6147" name="Content Placeholder 2"/>
          <p:cNvSpPr>
            <a:spLocks noGrp="1"/>
          </p:cNvSpPr>
          <p:nvPr>
            <p:ph idx="4294967295"/>
          </p:nvPr>
        </p:nvSpPr>
        <p:spPr>
          <a:xfrm>
            <a:off x="388938" y="1917700"/>
            <a:ext cx="7970837" cy="3749675"/>
          </a:xfrm>
        </p:spPr>
        <p:txBody>
          <a:bodyPr/>
          <a:lstStyle/>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Εσωτερικός Κανονισμός Λειτουργίας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Ωράριο λειτουργίας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Ωφελούμενοι/ες</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Παραρτήματα και Κινητές Μονάδες (Ρομά, ΚΕΜ, Κινητές Μονάδες, Διανομή τροφίμων – σίτιση)</a:t>
            </a:r>
          </a:p>
          <a:p>
            <a:pPr eaLnBrk="1" hangingPunct="1">
              <a:buFont typeface="Wingdings" pitchFamily="2" charset="2"/>
              <a:buChar char="ü"/>
            </a:pPr>
            <a:r>
              <a:rPr lang="el-GR" altLang="el-GR" sz="2000" smtClean="0">
                <a:latin typeface="Verdana" pitchFamily="34" charset="0"/>
                <a:ea typeface="Verdana" pitchFamily="34" charset="0"/>
                <a:cs typeface="Verdana" pitchFamily="34" charset="0"/>
              </a:rPr>
              <a:t>Προσβασιμότητα και εξυπηρέτηση ατόμων με αναπηρία ή με κινητικές δυσκολίες</a:t>
            </a:r>
          </a:p>
          <a:p>
            <a:pPr>
              <a:buFont typeface="Wingdings" pitchFamily="2" charset="2"/>
              <a:buChar char="ü"/>
            </a:pPr>
            <a:r>
              <a:rPr lang="el-GR" altLang="el-GR" sz="2000" smtClean="0">
                <a:latin typeface="Verdana" pitchFamily="34" charset="0"/>
                <a:ea typeface="Verdana" pitchFamily="34" charset="0"/>
                <a:cs typeface="Verdana" pitchFamily="34" charset="0"/>
              </a:rPr>
              <a:t>Ολιστική υποστήριξη</a:t>
            </a:r>
          </a:p>
          <a:p>
            <a:pPr>
              <a:buFont typeface="Wingdings" pitchFamily="2" charset="2"/>
              <a:buChar char="ü"/>
            </a:pPr>
            <a:r>
              <a:rPr lang="el-GR" altLang="el-GR" sz="2000" smtClean="0">
                <a:latin typeface="Verdana" pitchFamily="34" charset="0"/>
                <a:ea typeface="Verdana" pitchFamily="34" charset="0"/>
                <a:cs typeface="Verdana" pitchFamily="34" charset="0"/>
              </a:rPr>
              <a:t>Λειτουργούν ως χώροι συγκέντρωσης της κοινότητας (ομαδικές δραστηριότητες, ενημέρωση, ευαισθητοποίηση)</a:t>
            </a:r>
          </a:p>
          <a:p>
            <a:pPr eaLnBrk="1" hangingPunct="1">
              <a:buFont typeface="Arial" charset="0"/>
              <a:buNone/>
            </a:pPr>
            <a:endParaRPr lang="el-GR" altLang="el-GR" sz="2000" smtClean="0"/>
          </a:p>
          <a:p>
            <a:pPr eaLnBrk="1" hangingPunct="1">
              <a:buFont typeface="Arial" charset="0"/>
              <a:buNone/>
            </a:pPr>
            <a:endParaRPr lang="en-US" altLang="el-GR" sz="2000" smtClean="0"/>
          </a:p>
        </p:txBody>
      </p:sp>
      <p:sp>
        <p:nvSpPr>
          <p:cNvPr id="6148"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1339289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Θέση αριθμού διαφάνειας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fld id="{9C9D1592-57A8-4BA2-AD74-2B2C1123BEC5}" type="slidenum">
              <a:rPr lang="en-US" altLang="el-GR" sz="1200" smtClean="0">
                <a:solidFill>
                  <a:srgbClr val="898989"/>
                </a:solidFill>
              </a:rPr>
              <a:pPr>
                <a:spcBef>
                  <a:spcPct val="0"/>
                </a:spcBef>
                <a:buFontTx/>
                <a:buNone/>
              </a:pPr>
              <a:t>6</a:t>
            </a:fld>
            <a:endParaRPr lang="en-US" altLang="el-GR" sz="1200" smtClean="0">
              <a:solidFill>
                <a:srgbClr val="898989"/>
              </a:solidFill>
            </a:endParaRPr>
          </a:p>
        </p:txBody>
      </p:sp>
      <p:sp>
        <p:nvSpPr>
          <p:cNvPr id="7171" name="Title 1"/>
          <p:cNvSpPr txBox="1">
            <a:spLocks/>
          </p:cNvSpPr>
          <p:nvPr/>
        </p:nvSpPr>
        <p:spPr bwMode="auto">
          <a:xfrm>
            <a:off x="833438" y="1044575"/>
            <a:ext cx="70675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000" b="1">
                <a:latin typeface="Verdana" pitchFamily="34" charset="0"/>
                <a:ea typeface="Verdana" pitchFamily="34" charset="0"/>
                <a:cs typeface="Verdana" pitchFamily="34" charset="0"/>
              </a:rPr>
              <a:t>Γ.</a:t>
            </a:r>
            <a:r>
              <a:rPr lang="el-GR" altLang="el-GR" sz="2000">
                <a:latin typeface="Verdana" pitchFamily="34" charset="0"/>
                <a:ea typeface="Verdana" pitchFamily="34" charset="0"/>
                <a:cs typeface="Verdana" pitchFamily="34" charset="0"/>
              </a:rPr>
              <a:t> </a:t>
            </a:r>
            <a:r>
              <a:rPr lang="el-GR" altLang="el-GR" sz="2000" b="1">
                <a:latin typeface="Verdana" pitchFamily="34" charset="0"/>
                <a:ea typeface="Verdana" pitchFamily="34" charset="0"/>
                <a:cs typeface="Verdana" pitchFamily="34" charset="0"/>
              </a:rPr>
              <a:t>Τρόπος λειτουργίας – Παροχή Υπηρεσιών</a:t>
            </a:r>
            <a:endParaRPr lang="en-US" altLang="el-GR" sz="2000" b="1">
              <a:latin typeface="Verdana" pitchFamily="34" charset="0"/>
              <a:ea typeface="Verdana" pitchFamily="34" charset="0"/>
              <a:cs typeface="Verdana" pitchFamily="34" charset="0"/>
            </a:endParaRPr>
          </a:p>
        </p:txBody>
      </p:sp>
      <p:sp>
        <p:nvSpPr>
          <p:cNvPr id="7172" name="Ορθογώνιο 3"/>
          <p:cNvSpPr>
            <a:spLocks noChangeArrowheads="1"/>
          </p:cNvSpPr>
          <p:nvPr/>
        </p:nvSpPr>
        <p:spPr bwMode="auto">
          <a:xfrm>
            <a:off x="344488" y="1582738"/>
            <a:ext cx="797083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just" eaLnBrk="1" hangingPunct="1">
              <a:lnSpc>
                <a:spcPct val="150000"/>
              </a:lnSpc>
              <a:spcBef>
                <a:spcPct val="0"/>
              </a:spcBef>
              <a:buFont typeface="Arial" charset="0"/>
              <a:buNone/>
            </a:pPr>
            <a:r>
              <a:rPr lang="el-GR" altLang="el-GR" sz="1800">
                <a:latin typeface="Verdana" pitchFamily="34" charset="0"/>
                <a:ea typeface="Verdana" pitchFamily="34" charset="0"/>
                <a:cs typeface="Verdana" pitchFamily="34" charset="0"/>
              </a:rPr>
              <a:t>Η ευθύνη για τη λειτουργία, τον έλεγχο και την εποπτεία των Κέντρων Κοινότητας σε ότι αφορά:</a:t>
            </a:r>
          </a:p>
          <a:p>
            <a:pPr algn="just" eaLnBrk="1" hangingPunct="1">
              <a:lnSpc>
                <a:spcPct val="150000"/>
              </a:lnSpc>
              <a:spcBef>
                <a:spcPct val="0"/>
              </a:spcBef>
            </a:pPr>
            <a:r>
              <a:rPr lang="el-GR" altLang="el-GR" sz="1800">
                <a:latin typeface="Verdana" pitchFamily="34" charset="0"/>
                <a:ea typeface="Verdana" pitchFamily="34" charset="0"/>
                <a:cs typeface="Verdana" pitchFamily="34" charset="0"/>
              </a:rPr>
              <a:t>το </a:t>
            </a:r>
            <a:r>
              <a:rPr lang="el-GR" altLang="el-GR" sz="1800" u="sng">
                <a:latin typeface="Verdana" pitchFamily="34" charset="0"/>
                <a:ea typeface="Verdana" pitchFamily="34" charset="0"/>
                <a:cs typeface="Verdana" pitchFamily="34" charset="0"/>
              </a:rPr>
              <a:t>φυσικό αντικείμενο</a:t>
            </a:r>
            <a:r>
              <a:rPr lang="el-GR" altLang="el-GR" sz="1800">
                <a:latin typeface="Verdana" pitchFamily="34" charset="0"/>
                <a:ea typeface="Verdana" pitchFamily="34" charset="0"/>
                <a:cs typeface="Verdana" pitchFamily="34" charset="0"/>
              </a:rPr>
              <a:t> (παρεχόμενες υπηρεσίες) ανήκει στη Διεύθυνση της Κοινωνικής Υπηρεσίας και </a:t>
            </a:r>
          </a:p>
          <a:p>
            <a:pPr algn="just" eaLnBrk="1" hangingPunct="1">
              <a:lnSpc>
                <a:spcPct val="150000"/>
              </a:lnSpc>
              <a:spcBef>
                <a:spcPct val="0"/>
              </a:spcBef>
            </a:pPr>
            <a:r>
              <a:rPr lang="el-GR" altLang="el-GR" sz="1800">
                <a:latin typeface="Verdana" pitchFamily="34" charset="0"/>
                <a:ea typeface="Verdana" pitchFamily="34" charset="0"/>
                <a:cs typeface="Verdana" pitchFamily="34" charset="0"/>
              </a:rPr>
              <a:t>το </a:t>
            </a:r>
            <a:r>
              <a:rPr lang="el-GR" altLang="el-GR" sz="1800" u="sng">
                <a:latin typeface="Verdana" pitchFamily="34" charset="0"/>
                <a:ea typeface="Verdana" pitchFamily="34" charset="0"/>
                <a:cs typeface="Verdana" pitchFamily="34" charset="0"/>
              </a:rPr>
              <a:t>οικονομικό και διοικητικό αντικείμενο </a:t>
            </a:r>
            <a:r>
              <a:rPr lang="el-GR" altLang="el-GR" sz="1800">
                <a:latin typeface="Verdana" pitchFamily="34" charset="0"/>
                <a:ea typeface="Verdana" pitchFamily="34" charset="0"/>
                <a:cs typeface="Verdana" pitchFamily="34" charset="0"/>
              </a:rPr>
              <a:t>στις αρμόδιες διοικητικές και οικονομικές διευθύνσεις του οικείου δήμου.</a:t>
            </a:r>
          </a:p>
          <a:p>
            <a:pPr algn="just" eaLnBrk="1" hangingPunct="1">
              <a:lnSpc>
                <a:spcPct val="150000"/>
              </a:lnSpc>
              <a:spcBef>
                <a:spcPct val="0"/>
              </a:spcBef>
              <a:buFontTx/>
              <a:buNone/>
            </a:pPr>
            <a:r>
              <a:rPr lang="el-GR" altLang="el-GR" sz="1800">
                <a:latin typeface="Verdana" pitchFamily="34" charset="0"/>
                <a:ea typeface="Verdana" pitchFamily="34" charset="0"/>
                <a:cs typeface="Verdana" pitchFamily="34" charset="0"/>
              </a:rPr>
              <a:t>Ο Δήμος ως φορέας υλοποίησης είναι υπεύθυνος για την εύρυθμη λειτουργία του Κέντρου Κοινότητας, για την συνεργασία με την Κοινωνική Υπηρεσία, για την παροχή αδειών του προσωπικού, για την τήρηση του ωραρίου και των κανόνων υγιεινής και ασφάλειας.</a:t>
            </a:r>
          </a:p>
        </p:txBody>
      </p:sp>
    </p:spTree>
    <p:extLst>
      <p:ext uri="{BB962C8B-B14F-4D97-AF65-F5344CB8AC3E}">
        <p14:creationId xmlns:p14="http://schemas.microsoft.com/office/powerpoint/2010/main" val="340668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Γ.</a:t>
            </a:r>
            <a:r>
              <a:rPr lang="el-GR" altLang="el-GR" sz="2000" smtClean="0">
                <a:latin typeface="Verdana" pitchFamily="34" charset="0"/>
                <a:ea typeface="Verdana" pitchFamily="34" charset="0"/>
                <a:cs typeface="Verdana" pitchFamily="34" charset="0"/>
              </a:rPr>
              <a:t> </a:t>
            </a:r>
            <a:r>
              <a:rPr lang="el-GR" altLang="el-GR" sz="2000" b="1" smtClean="0">
                <a:latin typeface="Verdana" pitchFamily="34" charset="0"/>
                <a:ea typeface="Verdana" pitchFamily="34" charset="0"/>
                <a:cs typeface="Verdana" pitchFamily="34" charset="0"/>
              </a:rPr>
              <a:t>Τρόπος λειτουργίας – Παροχή Υπηρεσιών</a:t>
            </a:r>
            <a:endParaRPr lang="en-US" altLang="el-GR" sz="2000" b="1" smtClean="0">
              <a:latin typeface="Verdana" pitchFamily="34" charset="0"/>
              <a:ea typeface="Verdana" pitchFamily="34" charset="0"/>
              <a:cs typeface="Verdana" pitchFamily="34" charset="0"/>
            </a:endParaRPr>
          </a:p>
        </p:txBody>
      </p:sp>
      <p:sp>
        <p:nvSpPr>
          <p:cNvPr id="8195" name="Content Placeholder 2"/>
          <p:cNvSpPr>
            <a:spLocks noGrp="1"/>
          </p:cNvSpPr>
          <p:nvPr>
            <p:ph idx="4294967295"/>
          </p:nvPr>
        </p:nvSpPr>
        <p:spPr>
          <a:xfrm>
            <a:off x="379413" y="1685925"/>
            <a:ext cx="7521575" cy="4170363"/>
          </a:xfrm>
        </p:spPr>
        <p:txBody>
          <a:bodyPr/>
          <a:lstStyle/>
          <a:p>
            <a:pPr marL="0" indent="0">
              <a:buFont typeface="Arial" charset="0"/>
              <a:buNone/>
            </a:pPr>
            <a:r>
              <a:rPr lang="el-GR" altLang="el-GR" sz="2000" b="1" smtClean="0">
                <a:latin typeface="Verdana" pitchFamily="34" charset="0"/>
                <a:ea typeface="Verdana" pitchFamily="34" charset="0"/>
                <a:cs typeface="Verdana" pitchFamily="34" charset="0"/>
              </a:rPr>
              <a:t>Σχέδιο Δημοσιότητας και Υποχρεώσεις Δικαιούχου </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Υποχρεώσεις βάσει Κανονισμών</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Επικοινωνιακός Οδηγός του ΕΣΠΑ 2014-2020</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Φιλοσοφία και στόχος σχεδίου Δημοσιότητας</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Κατευθύνσεις – προτεινόμενες ενέργειες</a:t>
            </a:r>
          </a:p>
          <a:p>
            <a:pPr marL="0" indent="0">
              <a:buFont typeface="Wingdings" pitchFamily="2" charset="2"/>
              <a:buChar char="ü"/>
            </a:pPr>
            <a:r>
              <a:rPr lang="el-GR" altLang="el-GR" sz="2000" smtClean="0">
                <a:latin typeface="Verdana" pitchFamily="34" charset="0"/>
                <a:ea typeface="Verdana" pitchFamily="34" charset="0"/>
                <a:cs typeface="Verdana" pitchFamily="34" charset="0"/>
              </a:rPr>
              <a:t>Υλικό δημοσιότητας (λογότυπο, αφίσα, φυλλάδιο, ταινία </a:t>
            </a:r>
            <a:r>
              <a:rPr lang="en-US" altLang="el-GR" sz="2000" smtClean="0">
                <a:latin typeface="Verdana" pitchFamily="34" charset="0"/>
                <a:ea typeface="Verdana" pitchFamily="34" charset="0"/>
                <a:cs typeface="Verdana" pitchFamily="34" charset="0"/>
              </a:rPr>
              <a:t>animation</a:t>
            </a:r>
            <a:r>
              <a:rPr lang="el-GR" altLang="el-GR" sz="2000" smtClean="0">
                <a:latin typeface="Verdana" pitchFamily="34" charset="0"/>
                <a:ea typeface="Verdana" pitchFamily="34" charset="0"/>
                <a:cs typeface="Verdana" pitchFamily="34" charset="0"/>
              </a:rPr>
              <a:t>, </a:t>
            </a:r>
            <a:r>
              <a:rPr lang="en-US" altLang="el-GR" sz="2000" smtClean="0">
                <a:latin typeface="Verdana" pitchFamily="34" charset="0"/>
                <a:ea typeface="Verdana" pitchFamily="34" charset="0"/>
                <a:cs typeface="Verdana" pitchFamily="34" charset="0"/>
              </a:rPr>
              <a:t>banner)</a:t>
            </a:r>
            <a:endParaRPr lang="el-GR" altLang="el-GR" sz="2000" smtClean="0">
              <a:latin typeface="Verdana" pitchFamily="34" charset="0"/>
              <a:ea typeface="Verdana" pitchFamily="34" charset="0"/>
              <a:cs typeface="Verdana" pitchFamily="34" charset="0"/>
            </a:endParaRPr>
          </a:p>
          <a:p>
            <a:pPr marL="0" indent="0">
              <a:buFont typeface="Arial" charset="0"/>
              <a:buNone/>
            </a:pPr>
            <a:r>
              <a:rPr lang="el-GR" altLang="el-GR" sz="2000" b="1" smtClean="0">
                <a:latin typeface="Verdana" pitchFamily="34" charset="0"/>
                <a:ea typeface="Verdana" pitchFamily="34" charset="0"/>
                <a:cs typeface="Verdana" pitchFamily="34" charset="0"/>
              </a:rPr>
              <a:t>Σχέδιο Δικτύωσης </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Φυσική ή ηλεκτρονική δικτύωση</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Θεσμοθετημένη ή άτυπη μορφή</a:t>
            </a:r>
          </a:p>
          <a:p>
            <a:pPr marL="0" indent="0" eaLnBrk="1" hangingPunct="1">
              <a:buFont typeface="Wingdings" pitchFamily="2" charset="2"/>
              <a:buChar char="ü"/>
            </a:pPr>
            <a:r>
              <a:rPr lang="el-GR" altLang="el-GR" sz="2000" smtClean="0">
                <a:latin typeface="Verdana" pitchFamily="34" charset="0"/>
                <a:ea typeface="Verdana" pitchFamily="34" charset="0"/>
                <a:cs typeface="Verdana" pitchFamily="34" charset="0"/>
              </a:rPr>
              <a:t>Κατευθύνσεις – προτεινόμενες ενέργειες</a:t>
            </a:r>
          </a:p>
          <a:p>
            <a:pPr marL="0" indent="0" eaLnBrk="1" hangingPunct="1">
              <a:buFont typeface="Arial" charset="0"/>
              <a:buNone/>
            </a:pPr>
            <a:endParaRPr lang="el-GR" altLang="el-GR" sz="2000" smtClean="0"/>
          </a:p>
          <a:p>
            <a:pPr marL="0" indent="0" eaLnBrk="1" hangingPunct="1">
              <a:buFont typeface="Wingdings" pitchFamily="2" charset="2"/>
              <a:buChar char="ü"/>
            </a:pPr>
            <a:endParaRPr lang="el-GR" altLang="el-GR" sz="2000" smtClean="0"/>
          </a:p>
          <a:p>
            <a:pPr marL="0" indent="0" eaLnBrk="1" hangingPunct="1">
              <a:buFont typeface="Arial" charset="0"/>
              <a:buNone/>
            </a:pPr>
            <a:endParaRPr lang="en-US" altLang="el-GR" sz="2000" smtClean="0"/>
          </a:p>
        </p:txBody>
      </p:sp>
      <p:sp>
        <p:nvSpPr>
          <p:cNvPr id="8196"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716061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Δ. Διαχείριση - Παρακολούθηση</a:t>
            </a:r>
            <a:endParaRPr lang="en-US" altLang="el-GR" sz="2000" b="1" smtClean="0">
              <a:latin typeface="Verdana" pitchFamily="34" charset="0"/>
              <a:ea typeface="Verdana" pitchFamily="34" charset="0"/>
              <a:cs typeface="Verdana" pitchFamily="34" charset="0"/>
            </a:endParaRPr>
          </a:p>
        </p:txBody>
      </p:sp>
      <p:sp>
        <p:nvSpPr>
          <p:cNvPr id="9219" name="Content Placeholder 2"/>
          <p:cNvSpPr>
            <a:spLocks noGrp="1"/>
          </p:cNvSpPr>
          <p:nvPr>
            <p:ph idx="4294967295"/>
          </p:nvPr>
        </p:nvSpPr>
        <p:spPr>
          <a:xfrm>
            <a:off x="233363" y="1897063"/>
            <a:ext cx="8262937" cy="3965575"/>
          </a:xfrm>
        </p:spPr>
        <p:txBody>
          <a:bodyPr/>
          <a:lstStyle/>
          <a:p>
            <a:pPr eaLnBrk="1" hangingPunct="1">
              <a:buFont typeface="Wingdings" pitchFamily="2" charset="2"/>
              <a:buChar char="Ø"/>
            </a:pPr>
            <a:r>
              <a:rPr lang="el-GR" altLang="el-GR" sz="2000" smtClean="0">
                <a:latin typeface="Verdana" pitchFamily="34" charset="0"/>
                <a:ea typeface="Verdana" pitchFamily="34" charset="0"/>
                <a:cs typeface="Verdana" pitchFamily="34" charset="0"/>
              </a:rPr>
              <a:t>Υλοποίηση έργου με ίδια μέσα</a:t>
            </a:r>
          </a:p>
          <a:p>
            <a:pPr eaLnBrk="1" hangingPunct="1">
              <a:buFont typeface="Arial" charset="0"/>
              <a:buNone/>
            </a:pPr>
            <a:endParaRPr lang="el-GR" altLang="el-GR" sz="2000" smtClean="0">
              <a:latin typeface="Verdana" pitchFamily="34" charset="0"/>
              <a:ea typeface="Verdana" pitchFamily="34" charset="0"/>
              <a:cs typeface="Verdana" pitchFamily="34" charset="0"/>
            </a:endParaRPr>
          </a:p>
          <a:p>
            <a:pPr eaLnBrk="1" hangingPunct="1">
              <a:buFont typeface="Wingdings" pitchFamily="2" charset="2"/>
              <a:buChar char="Ø"/>
            </a:pPr>
            <a:r>
              <a:rPr lang="el-GR" altLang="el-GR" sz="2000" smtClean="0">
                <a:latin typeface="Verdana" pitchFamily="34" charset="0"/>
                <a:ea typeface="Verdana" pitchFamily="34" charset="0"/>
                <a:cs typeface="Verdana" pitchFamily="34" charset="0"/>
              </a:rPr>
              <a:t>Πιστοποίηση φυσικού αντικειμένου - Παραδοτέα</a:t>
            </a:r>
          </a:p>
          <a:p>
            <a:pPr>
              <a:buFont typeface="Arial" charset="0"/>
              <a:buNone/>
            </a:pPr>
            <a:r>
              <a:rPr lang="el-GR" altLang="el-GR" sz="2000" smtClean="0">
                <a:latin typeface="Verdana" pitchFamily="34" charset="0"/>
                <a:ea typeface="Verdana" pitchFamily="34" charset="0"/>
                <a:cs typeface="Verdana" pitchFamily="34" charset="0"/>
              </a:rPr>
              <a:t>Κατάλογος με τους ανθρωπομήνες απασχόλησης των στελεχών της δομής</a:t>
            </a:r>
          </a:p>
          <a:p>
            <a:pPr>
              <a:buFont typeface="Arial" charset="0"/>
              <a:buNone/>
            </a:pPr>
            <a:r>
              <a:rPr lang="el-GR" altLang="el-GR" sz="2000" smtClean="0">
                <a:latin typeface="Verdana" pitchFamily="34" charset="0"/>
                <a:ea typeface="Verdana" pitchFamily="34" charset="0"/>
                <a:cs typeface="Verdana" pitchFamily="34" charset="0"/>
              </a:rPr>
              <a:t>Ημερήσια υπογεγραμμένα παρουσιολόγια στελεχών της δομής</a:t>
            </a:r>
          </a:p>
          <a:p>
            <a:pPr>
              <a:buFont typeface="Arial" charset="0"/>
              <a:buNone/>
            </a:pPr>
            <a:r>
              <a:rPr lang="el-GR" altLang="el-GR" sz="2000" smtClean="0">
                <a:latin typeface="Verdana" pitchFamily="34" charset="0"/>
                <a:ea typeface="Verdana" pitchFamily="34" charset="0"/>
                <a:cs typeface="Verdana" pitchFamily="34" charset="0"/>
              </a:rPr>
              <a:t>Ημερήσιες καρτέλες καταγραφής εισερχομένων στη δομή</a:t>
            </a:r>
            <a:endParaRPr lang="en-US" altLang="el-GR" sz="2000" smtClean="0">
              <a:latin typeface="Verdana" pitchFamily="34" charset="0"/>
              <a:ea typeface="Verdana" pitchFamily="34" charset="0"/>
              <a:cs typeface="Verdana" pitchFamily="34" charset="0"/>
            </a:endParaRPr>
          </a:p>
          <a:p>
            <a:pPr>
              <a:buFont typeface="Arial" charset="0"/>
              <a:buNone/>
            </a:pPr>
            <a:r>
              <a:rPr lang="el-GR" altLang="el-GR" sz="2000" smtClean="0">
                <a:latin typeface="Verdana" pitchFamily="34" charset="0"/>
                <a:ea typeface="Verdana" pitchFamily="34" charset="0"/>
                <a:cs typeface="Verdana" pitchFamily="34" charset="0"/>
              </a:rPr>
              <a:t>Υλικό δράσεων δημοσιότητας, συναντήσεων –συνεργασιών δικτύωσης </a:t>
            </a:r>
          </a:p>
          <a:p>
            <a:pPr>
              <a:buFont typeface="Arial" charset="0"/>
              <a:buNone/>
            </a:pPr>
            <a:endParaRPr lang="el-GR" altLang="el-GR" sz="2000" smtClean="0">
              <a:latin typeface="Verdana" pitchFamily="34" charset="0"/>
              <a:ea typeface="Verdana" pitchFamily="34" charset="0"/>
              <a:cs typeface="Verdana" pitchFamily="34" charset="0"/>
            </a:endParaRPr>
          </a:p>
          <a:p>
            <a:pPr algn="ctr">
              <a:buFont typeface="Arial" charset="0"/>
              <a:buNone/>
            </a:pPr>
            <a:r>
              <a:rPr lang="el-GR" altLang="el-GR" sz="2000" b="1" u="sng" smtClean="0">
                <a:latin typeface="Verdana" pitchFamily="34" charset="0"/>
                <a:ea typeface="Verdana" pitchFamily="34" charset="0"/>
                <a:cs typeface="Verdana" pitchFamily="34" charset="0"/>
              </a:rPr>
              <a:t>Χρήση Πληροφοριακού Συστήματος</a:t>
            </a:r>
            <a:r>
              <a:rPr lang="en-US" altLang="el-GR" sz="2000" b="1" u="sng" smtClean="0">
                <a:latin typeface="Verdana" pitchFamily="34" charset="0"/>
                <a:ea typeface="Verdana" pitchFamily="34" charset="0"/>
                <a:cs typeface="Verdana" pitchFamily="34" charset="0"/>
              </a:rPr>
              <a:t> </a:t>
            </a:r>
            <a:r>
              <a:rPr lang="el-GR" altLang="el-GR" sz="2000" b="1" u="sng" smtClean="0">
                <a:latin typeface="Verdana" pitchFamily="34" charset="0"/>
                <a:ea typeface="Verdana" pitchFamily="34" charset="0"/>
                <a:cs typeface="Verdana" pitchFamily="34" charset="0"/>
              </a:rPr>
              <a:t>για την πιστοποίηση</a:t>
            </a:r>
          </a:p>
          <a:p>
            <a:pPr eaLnBrk="1" hangingPunct="1">
              <a:buFont typeface="Wingdings" pitchFamily="2" charset="2"/>
              <a:buChar char="ü"/>
            </a:pPr>
            <a:endParaRPr lang="el-GR" altLang="el-GR" sz="2000" smtClean="0"/>
          </a:p>
          <a:p>
            <a:pPr eaLnBrk="1" hangingPunct="1">
              <a:buFont typeface="Arial" charset="0"/>
              <a:buNone/>
            </a:pPr>
            <a:endParaRPr lang="en-US" altLang="el-GR" sz="2000" smtClean="0"/>
          </a:p>
        </p:txBody>
      </p:sp>
      <p:sp>
        <p:nvSpPr>
          <p:cNvPr id="9220"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41771039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833438" y="1225550"/>
            <a:ext cx="7067550" cy="820738"/>
          </a:xfrm>
        </p:spPr>
        <p:txBody>
          <a:bodyPr anchor="t"/>
          <a:lstStyle/>
          <a:p>
            <a:pPr eaLnBrk="1" hangingPunct="1"/>
            <a:r>
              <a:rPr lang="el-GR" altLang="el-GR" sz="2000" b="1" smtClean="0">
                <a:latin typeface="Verdana" pitchFamily="34" charset="0"/>
                <a:ea typeface="Verdana" pitchFamily="34" charset="0"/>
                <a:cs typeface="Verdana" pitchFamily="34" charset="0"/>
              </a:rPr>
              <a:t>Δ. Διαχείριση - Παρακολούθηση</a:t>
            </a:r>
            <a:endParaRPr lang="en-US" altLang="el-GR" sz="2000" b="1" smtClean="0">
              <a:latin typeface="Verdana" pitchFamily="34" charset="0"/>
              <a:ea typeface="Verdana" pitchFamily="34" charset="0"/>
              <a:cs typeface="Verdana" pitchFamily="34" charset="0"/>
            </a:endParaRPr>
          </a:p>
        </p:txBody>
      </p:sp>
      <p:sp>
        <p:nvSpPr>
          <p:cNvPr id="10243" name="Content Placeholder 2"/>
          <p:cNvSpPr>
            <a:spLocks noGrp="1"/>
          </p:cNvSpPr>
          <p:nvPr>
            <p:ph idx="4294967295"/>
          </p:nvPr>
        </p:nvSpPr>
        <p:spPr>
          <a:xfrm>
            <a:off x="344488" y="1647825"/>
            <a:ext cx="7970837" cy="4214813"/>
          </a:xfrm>
        </p:spPr>
        <p:txBody>
          <a:bodyPr/>
          <a:lstStyle/>
          <a:p>
            <a:pPr marL="0" indent="0" algn="just" eaLnBrk="1" hangingPunct="1">
              <a:buFont typeface="Arial" charset="0"/>
              <a:buNone/>
            </a:pPr>
            <a:r>
              <a:rPr lang="el-GR" altLang="el-GR" sz="2000" dirty="0" smtClean="0">
                <a:latin typeface="Verdana" pitchFamily="34" charset="0"/>
                <a:ea typeface="Verdana" pitchFamily="34" charset="0"/>
                <a:cs typeface="Verdana" pitchFamily="34" charset="0"/>
              </a:rPr>
              <a:t>Πληροφοριακό Σύστημα: Ηλεκτρονική Εφαρμογή Πληροφόρησης, Εγγραφής και Παραπομπής Ωφελούμενων Κέντρων Κοινότητας &amp; Κοινωνικών Δομών ΕΚΤ</a:t>
            </a:r>
          </a:p>
          <a:p>
            <a:pPr marL="0" lvl="2" indent="0" algn="just" eaLnBrk="1" hangingPunct="1">
              <a:buFont typeface="Arial" charset="0"/>
              <a:buNone/>
            </a:pPr>
            <a:r>
              <a:rPr lang="el-GR" altLang="el-GR" sz="2000" b="1" dirty="0" smtClean="0">
                <a:latin typeface="Verdana" pitchFamily="34" charset="0"/>
                <a:ea typeface="Verdana" pitchFamily="34" charset="0"/>
                <a:cs typeface="Verdana" pitchFamily="34" charset="0"/>
              </a:rPr>
              <a:t>Οριζόντιο εργαλείο για όλες τις δομές και προγράμματα: καταγραφή προγραμμάτων και ωφελούμενων</a:t>
            </a:r>
          </a:p>
          <a:p>
            <a:pPr marL="0" lvl="2" indent="0"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Εγγραφή ωφελούμενων</a:t>
            </a:r>
          </a:p>
          <a:p>
            <a:pPr marL="0" lvl="2" indent="0"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Παρακολούθηση ωφελούμενων</a:t>
            </a:r>
          </a:p>
          <a:p>
            <a:pPr marL="0" lvl="2" indent="0"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Εξαγωγή Στατιστικών </a:t>
            </a:r>
          </a:p>
          <a:p>
            <a:pPr marL="0" lvl="2" indent="0"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Δικαίωμα χρήσης και πρόσβαση στα δεδομένα</a:t>
            </a:r>
            <a:endParaRPr lang="en-US" altLang="el-GR" sz="2000" dirty="0" smtClean="0">
              <a:latin typeface="Verdana" pitchFamily="34" charset="0"/>
              <a:ea typeface="Verdana" pitchFamily="34" charset="0"/>
              <a:cs typeface="Verdana" pitchFamily="34" charset="0"/>
            </a:endParaRPr>
          </a:p>
          <a:p>
            <a:pPr marL="0" lvl="2" indent="0" eaLnBrk="1" hangingPunct="1">
              <a:buFont typeface="Wingdings" pitchFamily="2" charset="2"/>
              <a:buChar char="ü"/>
            </a:pPr>
            <a:r>
              <a:rPr lang="el-GR" altLang="el-GR" sz="2000" dirty="0" smtClean="0">
                <a:latin typeface="Verdana" pitchFamily="34" charset="0"/>
                <a:ea typeface="Verdana" pitchFamily="34" charset="0"/>
                <a:cs typeface="Verdana" pitchFamily="34" charset="0"/>
              </a:rPr>
              <a:t>Υποχρέωση τήρησης των στοιχείων των ωφελούμενων και χρήσης του πληροφοριακού συστήματος</a:t>
            </a:r>
          </a:p>
          <a:p>
            <a:pPr marL="0" indent="0" eaLnBrk="1" hangingPunct="1">
              <a:buFont typeface="Wingdings" pitchFamily="2" charset="2"/>
              <a:buChar char="ü"/>
            </a:pPr>
            <a:endParaRPr lang="el-GR" altLang="el-GR" sz="2000" dirty="0" smtClean="0"/>
          </a:p>
          <a:p>
            <a:pPr marL="0" indent="0" eaLnBrk="1" hangingPunct="1">
              <a:buFont typeface="Arial" charset="0"/>
              <a:buNone/>
            </a:pPr>
            <a:endParaRPr lang="en-US" altLang="el-GR" sz="2000" dirty="0" smtClean="0"/>
          </a:p>
        </p:txBody>
      </p:sp>
      <p:sp>
        <p:nvSpPr>
          <p:cNvPr id="10244" name="Slide Number Placeholder 3"/>
          <p:cNvSpPr txBox="1">
            <a:spLocks noGrp="1"/>
          </p:cNvSpPr>
          <p:nvPr/>
        </p:nvSpPr>
        <p:spPr bwMode="auto">
          <a:xfrm>
            <a:off x="8229600" y="890588"/>
            <a:ext cx="457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l-GR" altLang="el-GR" sz="1600" b="1">
              <a:solidFill>
                <a:srgbClr val="7F7F7F"/>
              </a:solidFill>
            </a:endParaRPr>
          </a:p>
        </p:txBody>
      </p:sp>
    </p:spTree>
    <p:extLst>
      <p:ext uri="{BB962C8B-B14F-4D97-AF65-F5344CB8AC3E}">
        <p14:creationId xmlns:p14="http://schemas.microsoft.com/office/powerpoint/2010/main" val="997636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568</TotalTime>
  <Words>498</Words>
  <Application>Microsoft Office PowerPoint</Application>
  <PresentationFormat>Προβολή στην οθόνη (4:3)</PresentationFormat>
  <Paragraphs>103</Paragraphs>
  <Slides>10</Slides>
  <Notes>9</Notes>
  <HiddenSlides>0</HiddenSlides>
  <MMClips>0</MMClips>
  <ScaleCrop>false</ScaleCrop>
  <HeadingPairs>
    <vt:vector size="4" baseType="variant">
      <vt:variant>
        <vt:lpstr>Θέμα</vt:lpstr>
      </vt:variant>
      <vt:variant>
        <vt:i4>1</vt:i4>
      </vt:variant>
      <vt:variant>
        <vt:lpstr>Τίτλοι διαφανειών</vt:lpstr>
      </vt:variant>
      <vt:variant>
        <vt:i4>10</vt:i4>
      </vt:variant>
    </vt:vector>
  </HeadingPairs>
  <TitlesOfParts>
    <vt:vector size="11" baseType="lpstr">
      <vt:lpstr>Office Theme</vt:lpstr>
      <vt:lpstr>ΠΕΡΙΦΕΡΕΙΑΚΑ ΕΠΙΧΕΙΡΗΣΙΑΚΑ ΠΡΟΓΡΑΜΜΑΤΑ   Ημερίδα για τη λειτουργία των Κέντρων Κοινότητας </vt:lpstr>
      <vt:lpstr>Α. Στόχευση πολιτικής</vt:lpstr>
      <vt:lpstr>Β. Βασικές αρχές λειτουργίας </vt:lpstr>
      <vt:lpstr>Γ. Τρόπος λειτουργίας – Παροχή Υπηρεσιών</vt:lpstr>
      <vt:lpstr>Γ. Τρόπος λειτουργίας – Παροχή Υπηρεσιών</vt:lpstr>
      <vt:lpstr>Παρουσίαση του PowerPoint</vt:lpstr>
      <vt:lpstr>Γ. Τρόπος λειτουργίας – Παροχή Υπηρεσιών</vt:lpstr>
      <vt:lpstr>Δ. Διαχείριση - Παρακολούθηση</vt:lpstr>
      <vt:lpstr>Δ. Διαχείριση - Παρακολούθηση</vt:lpstr>
      <vt:lpstr>Παρουσίαση του PowerPoint</vt:lpstr>
    </vt:vector>
  </TitlesOfParts>
  <Company>st_dika@hotmail.com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Stavroula Diakomina</dc:creator>
  <cp:lastModifiedBy>ΖΑΜΠΕΛΗ ΜΑΡΙΑ</cp:lastModifiedBy>
  <cp:revision>55</cp:revision>
  <cp:lastPrinted>2018-02-13T10:23:16Z</cp:lastPrinted>
  <dcterms:created xsi:type="dcterms:W3CDTF">2016-03-07T15:20:37Z</dcterms:created>
  <dcterms:modified xsi:type="dcterms:W3CDTF">2018-02-16T07:12:11Z</dcterms:modified>
</cp:coreProperties>
</file>